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72" r:id="rId1"/>
  </p:sldMasterIdLst>
  <p:notesMasterIdLst>
    <p:notesMasterId r:id="rId5"/>
  </p:notesMasterIdLst>
  <p:sldIdLst>
    <p:sldId id="259" r:id="rId2"/>
    <p:sldId id="260" r:id="rId3"/>
    <p:sldId id="261" r:id="rId4"/>
  </p:sldIdLst>
  <p:sldSz cx="9144000" cy="6858000" type="screen4x3"/>
  <p:notesSz cx="6873875" cy="10004425"/>
  <p:embeddedFontLst>
    <p:embeddedFont>
      <p:font typeface="맑은 고딕" panose="020B0503020000020004" pitchFamily="50" charset="-127"/>
      <p:regular r:id="rId6"/>
      <p:bold r:id="rId7"/>
    </p:embeddedFont>
    <p:embeddedFont>
      <p:font typeface="한컴 바겐세일 B" panose="02020603020101020101" pitchFamily="18" charset="-127"/>
      <p:regular r:id="rId8"/>
    </p:embeddedFont>
    <p:embeddedFont>
      <p:font typeface="HY동녘M" panose="02030600000101010101" pitchFamily="18" charset="-127"/>
      <p:regular r:id="rId9"/>
    </p:embeddedFont>
    <p:embeddedFont>
      <p:font typeface="휴먼매직체" panose="02030504000101010101" pitchFamily="18" charset="-127"/>
      <p:regular r:id="rId10"/>
    </p:embeddedFont>
    <p:embeddedFont>
      <p:font typeface="HY산B" panose="02030600000101010101" pitchFamily="18" charset="-127"/>
      <p:regular r:id="rId1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D3B2F4"/>
    <a:srgbClr val="F8C0E9"/>
    <a:srgbClr val="F8A968"/>
    <a:srgbClr val="F68E38"/>
    <a:srgbClr val="3399FF"/>
    <a:srgbClr val="6699FF"/>
    <a:srgbClr val="0066FF"/>
    <a:srgbClr val="FF99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447" autoAdjust="0"/>
  </p:normalViewPr>
  <p:slideViewPr>
    <p:cSldViewPr>
      <p:cViewPr>
        <p:scale>
          <a:sx n="124" d="100"/>
          <a:sy n="124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679" cy="500221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3605" y="0"/>
            <a:ext cx="2978679" cy="500221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39018450-4842-4613-8B60-14E29FFC0A51}" type="datetimeFigureOut">
              <a:rPr lang="ko-KR" altLang="en-US" smtClean="0"/>
              <a:t>2015-01-08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00625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388" y="4752102"/>
            <a:ext cx="5499100" cy="4501991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02468"/>
            <a:ext cx="2978679" cy="500221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3605" y="9502468"/>
            <a:ext cx="2978679" cy="500221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BB7AA227-AFC0-43EB-BC41-17A1B399BF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42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1287-FCD9-421C-B471-2D237D29B1F7}" type="datetimeFigureOut">
              <a:rPr lang="ko-KR" altLang="en-US" smtClean="0"/>
              <a:t>2015-01-08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E77-2907-4955-A09D-7E388559D1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07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1287-FCD9-421C-B471-2D237D29B1F7}" type="datetimeFigureOut">
              <a:rPr lang="ko-KR" altLang="en-US" smtClean="0"/>
              <a:t>2015-01-08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E77-2907-4955-A09D-7E388559D1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91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1287-FCD9-421C-B471-2D237D29B1F7}" type="datetimeFigureOut">
              <a:rPr lang="ko-KR" altLang="en-US" smtClean="0"/>
              <a:t>2015-01-08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E77-2907-4955-A09D-7E388559D1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156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1287-FCD9-421C-B471-2D237D29B1F7}" type="datetimeFigureOut">
              <a:rPr lang="ko-KR" altLang="en-US" smtClean="0"/>
              <a:t>2015-01-08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E77-2907-4955-A09D-7E388559D1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121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1287-FCD9-421C-B471-2D237D29B1F7}" type="datetimeFigureOut">
              <a:rPr lang="ko-KR" altLang="en-US" smtClean="0"/>
              <a:t>2015-01-08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E77-2907-4955-A09D-7E388559D1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03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1287-FCD9-421C-B471-2D237D29B1F7}" type="datetimeFigureOut">
              <a:rPr lang="ko-KR" altLang="en-US" smtClean="0"/>
              <a:t>2015-01-08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E77-2907-4955-A09D-7E388559D1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81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1287-FCD9-421C-B471-2D237D29B1F7}" type="datetimeFigureOut">
              <a:rPr lang="ko-KR" altLang="en-US" smtClean="0"/>
              <a:t>2015-01-08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E77-2907-4955-A09D-7E388559D1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54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1287-FCD9-421C-B471-2D237D29B1F7}" type="datetimeFigureOut">
              <a:rPr lang="ko-KR" altLang="en-US" smtClean="0"/>
              <a:t>2015-01-08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E77-2907-4955-A09D-7E388559D1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095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1287-FCD9-421C-B471-2D237D29B1F7}" type="datetimeFigureOut">
              <a:rPr lang="ko-KR" altLang="en-US" smtClean="0"/>
              <a:t>2015-01-08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E77-2907-4955-A09D-7E388559D1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58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1287-FCD9-421C-B471-2D237D29B1F7}" type="datetimeFigureOut">
              <a:rPr lang="ko-KR" altLang="en-US" smtClean="0"/>
              <a:t>2015-01-08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E77-2907-4955-A09D-7E388559D1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19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1287-FCD9-421C-B471-2D237D29B1F7}" type="datetimeFigureOut">
              <a:rPr lang="ko-KR" altLang="en-US" smtClean="0"/>
              <a:t>2015-01-08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AE77-2907-4955-A09D-7E388559D1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328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91287-FCD9-421C-B471-2D237D29B1F7}" type="datetimeFigureOut">
              <a:rPr lang="ko-KR" altLang="en-US" smtClean="0"/>
              <a:t>2015-01-08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1AE77-2907-4955-A09D-7E388559D1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18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gif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jpe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14.gif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3.jpe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14.gif"/><Relationship Id="rId15" Type="http://schemas.openxmlformats.org/officeDocument/2006/relationships/image" Target="../media/image43.png"/><Relationship Id="rId10" Type="http://schemas.openxmlformats.org/officeDocument/2006/relationships/image" Target="../media/image38.jpeg"/><Relationship Id="rId4" Type="http://schemas.openxmlformats.org/officeDocument/2006/relationships/image" Target="../media/image13.jpe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266" y="2636912"/>
            <a:ext cx="8689736" cy="1296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231266" y="4005064"/>
            <a:ext cx="8689736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7448130" y="1120981"/>
            <a:ext cx="1372342" cy="13706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5004048" y="1120982"/>
            <a:ext cx="2376264" cy="1370631"/>
          </a:xfrm>
          <a:prstGeom prst="roundRect">
            <a:avLst/>
          </a:prstGeom>
          <a:solidFill>
            <a:srgbClr val="CBDCA8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107504" y="1122265"/>
            <a:ext cx="4840368" cy="1370631"/>
          </a:xfrm>
          <a:prstGeom prst="roundRect">
            <a:avLst/>
          </a:prstGeom>
          <a:solidFill>
            <a:srgbClr val="FFFFCC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192.168.0.250\개발\개발 2팀\●아이엠샘●\1.★★일러스트★★\2호 동식물과 자연\2호 교구대장. 시트지\3단계\이미지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814" y="1321471"/>
            <a:ext cx="1131100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68" y="1297436"/>
            <a:ext cx="1130397" cy="61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\\192.168.0.250\개발\개발 2팀\●아이엠샘●\1.★★일러스트★★\2호 동식물과 자연\2호 교구대장. 시트지\1단계\이미지\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89" y="1293623"/>
            <a:ext cx="1536438" cy="70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\\192.168.0.250\개발\개발 2팀\●아이엠샘●\1.★★일러스트★★\2호 동식물과 자연\2호 교구대장. 시트지\1단계\이미지\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50" y="1228575"/>
            <a:ext cx="1219704" cy="8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\\192.168.0.250\개발\개발 2팀\●아이엠샘●\1.★★일러스트★★\2호 동식물과 자연\2호 교구대장. 시트지\1단계\이미지\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6" y="1248134"/>
            <a:ext cx="1324022" cy="79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41432" y="2082334"/>
            <a:ext cx="1606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C. 2</a:t>
            </a:r>
            <a:r>
              <a:rPr lang="ko-KR" altLang="en-US" sz="800" b="1" dirty="0" smtClean="0"/>
              <a:t>호 동물의 집 만들기 </a:t>
            </a:r>
            <a:endParaRPr lang="en-US" altLang="ko-KR" sz="800" b="1" dirty="0" smtClean="0"/>
          </a:p>
          <a:p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22128" y="2082334"/>
            <a:ext cx="2004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B. 2</a:t>
            </a:r>
            <a:r>
              <a:rPr lang="ko-KR" altLang="en-US" sz="800" b="1" dirty="0" smtClean="0"/>
              <a:t>호 동물의 기분을 </a:t>
            </a:r>
            <a:endParaRPr lang="en-US" altLang="ko-KR" sz="800" b="1" dirty="0" smtClean="0"/>
          </a:p>
          <a:p>
            <a:r>
              <a:rPr lang="ko-KR" altLang="en-US" sz="800" b="1" dirty="0" smtClean="0"/>
              <a:t>다양한 몸짓으로 말해요</a:t>
            </a:r>
            <a:endParaRPr lang="ko-KR" altLang="en-US" sz="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7265" y="2082334"/>
            <a:ext cx="1656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A. 2</a:t>
            </a:r>
            <a:r>
              <a:rPr lang="ko-KR" altLang="en-US" sz="800" b="1" dirty="0" smtClean="0"/>
              <a:t>호 동물 발자국 밟기</a:t>
            </a:r>
            <a:endParaRPr lang="ko-KR" altLang="en-US" sz="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64953" y="2082334"/>
            <a:ext cx="1500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D. 2</a:t>
            </a:r>
            <a:r>
              <a:rPr lang="ko-KR" altLang="en-US" sz="800" b="1" dirty="0" smtClean="0"/>
              <a:t>호 누가 누구를 </a:t>
            </a:r>
            <a:endParaRPr lang="en-US" altLang="ko-KR" sz="800" b="1" dirty="0" smtClean="0"/>
          </a:p>
          <a:p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49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동식물과 자연 </a:t>
            </a:r>
            <a:r>
              <a:rPr lang="en-US" altLang="ko-KR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- 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동물</a:t>
            </a:r>
            <a:endParaRPr lang="ko-KR" altLang="en-US" sz="1200" dirty="0">
              <a:solidFill>
                <a:srgbClr val="0070C0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5576" y="6289575"/>
            <a:ext cx="10642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2</a:t>
            </a:r>
            <a:r>
              <a:rPr lang="ko-KR" altLang="en-US" sz="700" dirty="0" smtClean="0"/>
              <a:t>호 </a:t>
            </a:r>
            <a:r>
              <a:rPr lang="en-US" altLang="ko-KR" sz="700" dirty="0"/>
              <a:t>2</a:t>
            </a:r>
            <a:r>
              <a:rPr lang="ko-KR" altLang="en-US" sz="700" dirty="0" smtClean="0"/>
              <a:t>단계</a:t>
            </a:r>
            <a:endParaRPr lang="en-US" altLang="ko-KR" sz="700" dirty="0" smtClean="0"/>
          </a:p>
          <a:p>
            <a:r>
              <a:rPr lang="ko-KR" altLang="en-US" sz="700" dirty="0" smtClean="0"/>
              <a:t>사라져가는 동물들</a:t>
            </a:r>
            <a:endParaRPr lang="en-US" altLang="ko-KR" sz="700" dirty="0" smtClean="0"/>
          </a:p>
          <a:p>
            <a:r>
              <a:rPr lang="en-US" altLang="ko-KR" sz="700" dirty="0" smtClean="0"/>
              <a:t>(</a:t>
            </a:r>
            <a:r>
              <a:rPr lang="ko-KR" altLang="en-US" sz="700" dirty="0" smtClean="0"/>
              <a:t>동영상</a:t>
            </a:r>
            <a:r>
              <a:rPr lang="en-US" altLang="ko-KR" sz="700" dirty="0" smtClean="0"/>
              <a:t>)</a:t>
            </a:r>
            <a:endParaRPr lang="ko-KR" altLang="en-US" sz="700" dirty="0"/>
          </a:p>
        </p:txBody>
      </p:sp>
      <p:sp>
        <p:nvSpPr>
          <p:cNvPr id="25" name="TextBox 24"/>
          <p:cNvSpPr txBox="1"/>
          <p:nvPr/>
        </p:nvSpPr>
        <p:spPr>
          <a:xfrm>
            <a:off x="643917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3767" y="5755444"/>
            <a:ext cx="422342" cy="60960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9848" y="5753127"/>
            <a:ext cx="460247" cy="652139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7659" y="5849073"/>
            <a:ext cx="571499" cy="402927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93" y="5849073"/>
            <a:ext cx="552450" cy="390308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77878" y="5849073"/>
            <a:ext cx="619125" cy="434213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5400000">
            <a:off x="4280976" y="5760970"/>
            <a:ext cx="421687" cy="59789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19672" y="6289575"/>
            <a:ext cx="1092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2</a:t>
            </a:r>
            <a:r>
              <a:rPr lang="ko-KR" altLang="en-US" sz="700" dirty="0" smtClean="0"/>
              <a:t>호 </a:t>
            </a:r>
            <a:r>
              <a:rPr lang="en-US" altLang="ko-KR" sz="700" dirty="0"/>
              <a:t>2</a:t>
            </a:r>
            <a:r>
              <a:rPr lang="ko-KR" altLang="en-US" sz="700" dirty="0" smtClean="0"/>
              <a:t>단계</a:t>
            </a:r>
            <a:endParaRPr lang="en-US" altLang="ko-KR" sz="700" dirty="0" smtClean="0"/>
          </a:p>
          <a:p>
            <a:r>
              <a:rPr lang="ko-KR" altLang="en-US" sz="700" dirty="0" smtClean="0"/>
              <a:t>누구의 무늬일까요</a:t>
            </a:r>
            <a:endParaRPr lang="ko-KR" altLang="en-US" sz="700" dirty="0"/>
          </a:p>
        </p:txBody>
      </p:sp>
      <p:sp>
        <p:nvSpPr>
          <p:cNvPr id="33" name="TextBox 32"/>
          <p:cNvSpPr txBox="1"/>
          <p:nvPr/>
        </p:nvSpPr>
        <p:spPr>
          <a:xfrm>
            <a:off x="2423780" y="6289575"/>
            <a:ext cx="10921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/>
              <a:t>3</a:t>
            </a:r>
            <a:r>
              <a:rPr lang="ko-KR" altLang="en-US" sz="700" dirty="0" smtClean="0"/>
              <a:t>호 </a:t>
            </a:r>
            <a:r>
              <a:rPr lang="en-US" altLang="ko-KR" sz="700" dirty="0"/>
              <a:t>2</a:t>
            </a:r>
            <a:r>
              <a:rPr lang="ko-KR" altLang="en-US" sz="700" dirty="0" smtClean="0"/>
              <a:t>단계</a:t>
            </a:r>
            <a:endParaRPr lang="en-US" altLang="ko-KR" sz="700" dirty="0" smtClean="0"/>
          </a:p>
          <a:p>
            <a:r>
              <a:rPr lang="ko-KR" altLang="en-US" sz="700" dirty="0" smtClean="0"/>
              <a:t>토끼</a:t>
            </a:r>
            <a:r>
              <a:rPr lang="en-US" altLang="ko-KR" sz="700" dirty="0"/>
              <a:t> </a:t>
            </a:r>
            <a:r>
              <a:rPr lang="ko-KR" altLang="en-US" sz="700" dirty="0" smtClean="0"/>
              <a:t>드로잉</a:t>
            </a:r>
            <a:endParaRPr lang="en-US" altLang="ko-KR" sz="700" dirty="0" smtClean="0"/>
          </a:p>
          <a:p>
            <a:r>
              <a:rPr lang="en-US" altLang="ko-KR" sz="700" dirty="0" smtClean="0"/>
              <a:t>(</a:t>
            </a:r>
            <a:r>
              <a:rPr lang="ko-KR" altLang="en-US" sz="700" dirty="0" smtClean="0"/>
              <a:t>동영상</a:t>
            </a:r>
            <a:r>
              <a:rPr lang="en-US" altLang="ko-KR" sz="700" dirty="0" smtClean="0"/>
              <a:t>)</a:t>
            </a:r>
            <a:endParaRPr lang="ko-KR" altLang="en-US" sz="700" dirty="0"/>
          </a:p>
        </p:txBody>
      </p:sp>
      <p:sp>
        <p:nvSpPr>
          <p:cNvPr id="34" name="TextBox 33"/>
          <p:cNvSpPr txBox="1"/>
          <p:nvPr/>
        </p:nvSpPr>
        <p:spPr>
          <a:xfrm>
            <a:off x="3229251" y="6289575"/>
            <a:ext cx="10921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4</a:t>
            </a:r>
            <a:r>
              <a:rPr lang="ko-KR" altLang="en-US" sz="700" dirty="0" smtClean="0"/>
              <a:t>호 </a:t>
            </a:r>
            <a:r>
              <a:rPr lang="en-US" altLang="ko-KR" sz="700" dirty="0"/>
              <a:t>2</a:t>
            </a:r>
            <a:r>
              <a:rPr lang="ko-KR" altLang="en-US" sz="700" dirty="0" smtClean="0"/>
              <a:t>단계</a:t>
            </a:r>
            <a:endParaRPr lang="en-US" altLang="ko-KR" sz="700" dirty="0" smtClean="0"/>
          </a:p>
          <a:p>
            <a:r>
              <a:rPr lang="ko-KR" altLang="en-US" sz="700" dirty="0" smtClean="0"/>
              <a:t>곰</a:t>
            </a:r>
            <a:r>
              <a:rPr lang="en-US" altLang="ko-KR" sz="700" dirty="0" smtClean="0"/>
              <a:t> </a:t>
            </a:r>
            <a:r>
              <a:rPr lang="ko-KR" altLang="en-US" sz="700" dirty="0" smtClean="0"/>
              <a:t>드로잉</a:t>
            </a:r>
            <a:endParaRPr lang="en-US" altLang="ko-KR" sz="700" dirty="0" smtClean="0"/>
          </a:p>
          <a:p>
            <a:r>
              <a:rPr lang="en-US" altLang="ko-KR" sz="700" dirty="0"/>
              <a:t>(</a:t>
            </a:r>
            <a:r>
              <a:rPr lang="ko-KR" altLang="en-US" sz="700" dirty="0"/>
              <a:t>동영상</a:t>
            </a:r>
            <a:r>
              <a:rPr lang="en-US" altLang="ko-KR" sz="700" dirty="0" smtClean="0"/>
              <a:t>)</a:t>
            </a:r>
            <a:endParaRPr lang="ko-KR" altLang="en-US" sz="700" dirty="0"/>
          </a:p>
        </p:txBody>
      </p:sp>
      <p:sp>
        <p:nvSpPr>
          <p:cNvPr id="35" name="TextBox 34"/>
          <p:cNvSpPr txBox="1"/>
          <p:nvPr/>
        </p:nvSpPr>
        <p:spPr>
          <a:xfrm>
            <a:off x="4120353" y="6289575"/>
            <a:ext cx="10921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1</a:t>
            </a:r>
            <a:r>
              <a:rPr lang="ko-KR" altLang="en-US" sz="700" dirty="0" smtClean="0"/>
              <a:t>호 </a:t>
            </a:r>
            <a:r>
              <a:rPr lang="en-US" altLang="ko-KR" sz="700" dirty="0" smtClean="0"/>
              <a:t>3</a:t>
            </a:r>
            <a:r>
              <a:rPr lang="ko-KR" altLang="en-US" sz="700" dirty="0" smtClean="0"/>
              <a:t>단계</a:t>
            </a:r>
            <a:endParaRPr lang="en-US" altLang="ko-KR" sz="700" dirty="0" smtClean="0"/>
          </a:p>
          <a:p>
            <a:r>
              <a:rPr lang="ko-KR" altLang="en-US" sz="700" dirty="0" smtClean="0"/>
              <a:t>병아리</a:t>
            </a:r>
            <a:r>
              <a:rPr lang="en-US" altLang="ko-KR" sz="700" dirty="0" smtClean="0"/>
              <a:t> </a:t>
            </a:r>
            <a:r>
              <a:rPr lang="ko-KR" altLang="en-US" sz="700" dirty="0" smtClean="0"/>
              <a:t>드로잉</a:t>
            </a:r>
            <a:endParaRPr lang="en-US" altLang="ko-KR" sz="700" dirty="0" smtClean="0"/>
          </a:p>
          <a:p>
            <a:r>
              <a:rPr lang="en-US" altLang="ko-KR" sz="700" dirty="0"/>
              <a:t>(</a:t>
            </a:r>
            <a:r>
              <a:rPr lang="ko-KR" altLang="en-US" sz="700" dirty="0"/>
              <a:t>동영상</a:t>
            </a:r>
            <a:r>
              <a:rPr lang="en-US" altLang="ko-KR" sz="700" dirty="0" smtClean="0"/>
              <a:t>)</a:t>
            </a:r>
            <a:endParaRPr lang="ko-KR" altLang="en-US" sz="700" dirty="0"/>
          </a:p>
        </p:txBody>
      </p:sp>
      <p:sp>
        <p:nvSpPr>
          <p:cNvPr id="36" name="TextBox 35"/>
          <p:cNvSpPr txBox="1"/>
          <p:nvPr/>
        </p:nvSpPr>
        <p:spPr>
          <a:xfrm>
            <a:off x="4940544" y="6289575"/>
            <a:ext cx="1092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/>
              <a:t>6</a:t>
            </a:r>
            <a:r>
              <a:rPr lang="ko-KR" altLang="en-US" sz="700" dirty="0" smtClean="0"/>
              <a:t>호 </a:t>
            </a:r>
            <a:r>
              <a:rPr lang="en-US" altLang="ko-KR" sz="700" dirty="0" smtClean="0"/>
              <a:t>3</a:t>
            </a:r>
            <a:r>
              <a:rPr lang="ko-KR" altLang="en-US" sz="700" dirty="0" smtClean="0"/>
              <a:t>단계</a:t>
            </a:r>
            <a:endParaRPr lang="en-US" altLang="ko-KR" sz="700" dirty="0" smtClean="0"/>
          </a:p>
          <a:p>
            <a:r>
              <a:rPr lang="ko-KR" altLang="en-US" sz="700" dirty="0" smtClean="0"/>
              <a:t>고양</a:t>
            </a:r>
            <a:r>
              <a:rPr lang="ko-KR" altLang="en-US" sz="700" dirty="0"/>
              <a:t>이</a:t>
            </a:r>
            <a:r>
              <a:rPr lang="en-US" altLang="ko-KR" sz="700" dirty="0" smtClean="0"/>
              <a:t> </a:t>
            </a:r>
            <a:r>
              <a:rPr lang="ko-KR" altLang="en-US" sz="700" dirty="0" smtClean="0"/>
              <a:t>드로잉</a:t>
            </a:r>
            <a:endParaRPr lang="ko-KR" altLang="en-US" sz="700" dirty="0"/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544813" y="2082334"/>
            <a:ext cx="12756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F. 2</a:t>
            </a:r>
            <a:r>
              <a:rPr lang="ko-KR" altLang="en-US" sz="800" b="1" dirty="0" smtClean="0"/>
              <a:t>호 동물 친구</a:t>
            </a:r>
            <a:endParaRPr lang="en-US" altLang="ko-KR" sz="800" b="1" dirty="0" smtClean="0"/>
          </a:p>
        </p:txBody>
      </p:sp>
      <p:sp>
        <p:nvSpPr>
          <p:cNvPr id="23" name="직사각형 22"/>
          <p:cNvSpPr/>
          <p:nvPr/>
        </p:nvSpPr>
        <p:spPr>
          <a:xfrm>
            <a:off x="2708924" y="2888794"/>
            <a:ext cx="611731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동물의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집 만들기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교구와 일치하는 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동물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친구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’,‘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누가 살고 있을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까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동물을 찾습니다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누가 살고 있을까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세계 지도를 보며 동물이 사는 환경에 대해 이야기 나누고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다양한 형태의 동물 교구를 지도상의 각자의 환경에 맞도록 놓아 봅니다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누가 누구를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책을 읽고 동물의 먹이사슬에 대해 알아보고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각 교구에 포함된 동물의 먹이사슬을 함께 생각해보고 그려봅니다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739113" y="4239379"/>
            <a:ext cx="618188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동물의 기분을 다양한 몸짓으로 말해요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무늬 천과 같은 무늬의 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동물 친구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’, 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누가 살고 있을까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동물 교구를 찾습니다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무늬 천을 두르고 동물의 기분을 울음소리나 다양한 몸짓으로 표현합니다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동물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친구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’,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누가 살고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있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을까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동물과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동물 발자국 밟기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교구에 있는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발자국이 같은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동물을 찾습니다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발자국 교구가 없는 동물의 발자국 모양을 상상하여 그려봅니다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무늬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천을 두르고 발자국을 따라 가봅니다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endParaRPr lang="en-US" altLang="ko-KR" sz="1050" dirty="0" smtClean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9" name="오각형 68"/>
          <p:cNvSpPr/>
          <p:nvPr/>
        </p:nvSpPr>
        <p:spPr>
          <a:xfrm>
            <a:off x="287951" y="2744924"/>
            <a:ext cx="1633155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C + D + E + F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6" name="대각선 방향의 모서리가 잘린 사각형 75"/>
          <p:cNvSpPr/>
          <p:nvPr/>
        </p:nvSpPr>
        <p:spPr>
          <a:xfrm>
            <a:off x="2140101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D3B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83370" y="3058114"/>
            <a:ext cx="2272406" cy="80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대각선 방향의 모서리가 잘린 사각형 50"/>
          <p:cNvSpPr/>
          <p:nvPr/>
        </p:nvSpPr>
        <p:spPr>
          <a:xfrm>
            <a:off x="5804593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2" name="대각선 방향의 모서리가 잘린 사각형 51"/>
          <p:cNvSpPr/>
          <p:nvPr/>
        </p:nvSpPr>
        <p:spPr>
          <a:xfrm>
            <a:off x="7722777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pic>
        <p:nvPicPr>
          <p:cNvPr id="55" name="Picture 4" descr="\\192.168.0.250\개발\개발 2팀\●아이엠샘●\1.★★일러스트★★\2호 동식물과 자연\2호 교구대장. 시트지\1단계\이미지\1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84" y="3147200"/>
            <a:ext cx="603177" cy="27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\\192.168.0.250\개발\개발 2팀\●아이엠샘●\1.★★일러스트★★\2호 동식물과 자연\2호 교구대장. 시트지\3단계\이미지\6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97" y="3554140"/>
            <a:ext cx="541965" cy="31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모서리가 둥근 직사각형 56"/>
          <p:cNvSpPr/>
          <p:nvPr/>
        </p:nvSpPr>
        <p:spPr>
          <a:xfrm>
            <a:off x="316820" y="4358810"/>
            <a:ext cx="2272406" cy="80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72893" y="3068960"/>
            <a:ext cx="314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     </a:t>
            </a:r>
            <a:endParaRPr lang="ko-KR" altLang="en-US" dirty="0"/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05" y="3111123"/>
            <a:ext cx="638354" cy="34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 descr="\\192.168.0.250\개발\개발 2팀\●아이엠샘●\1.★★일러스트★★\2호 동식물과 자연\2호 교구대장. 시트지\3단계\이미지\6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35" y="4806528"/>
            <a:ext cx="541965" cy="31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그림 57" descr="1누가 살고 있을까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300192" y="1321471"/>
            <a:ext cx="1008112" cy="65149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228184" y="2082334"/>
            <a:ext cx="1275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E. 8</a:t>
            </a:r>
            <a:r>
              <a:rPr lang="ko-KR" altLang="en-US" sz="800" b="1" dirty="0" smtClean="0"/>
              <a:t>호 누가 살고 있을까</a:t>
            </a:r>
            <a:endParaRPr lang="en-US" altLang="ko-KR" sz="800" b="1" dirty="0" smtClean="0"/>
          </a:p>
        </p:txBody>
      </p:sp>
      <p:sp>
        <p:nvSpPr>
          <p:cNvPr id="63" name="오각형 62"/>
          <p:cNvSpPr/>
          <p:nvPr/>
        </p:nvSpPr>
        <p:spPr>
          <a:xfrm>
            <a:off x="296206" y="4092184"/>
            <a:ext cx="1636641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 : A + B + E + F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7350" y="3501008"/>
            <a:ext cx="201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     +</a:t>
            </a:r>
            <a:endParaRPr lang="ko-KR" altLang="en-US" dirty="0"/>
          </a:p>
        </p:txBody>
      </p:sp>
      <p:pic>
        <p:nvPicPr>
          <p:cNvPr id="65" name="그림 64" descr="1누가 살고 있을까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81235" y="3529713"/>
            <a:ext cx="466430" cy="301433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67117" y="4799769"/>
            <a:ext cx="201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      +</a:t>
            </a:r>
            <a:endParaRPr lang="ko-KR" altLang="en-US" dirty="0"/>
          </a:p>
        </p:txBody>
      </p:sp>
      <p:pic>
        <p:nvPicPr>
          <p:cNvPr id="53" name="Picture 6" descr="\\192.168.0.250\개발\개발 2팀\●아이엠샘●\1.★★일러스트★★\2호 동식물과 자연\2호 교구대장. 시트지\1단계\이미지\6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589950" cy="35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\\192.168.0.250\개발\개발 2팀\●아이엠샘●\1.★★일러스트★★\2호 동식물과 자연\2호 교구대장. 시트지\1단계\이미지\4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21" y="4445892"/>
            <a:ext cx="525351" cy="36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827584" y="4437112"/>
            <a:ext cx="253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      </a:t>
            </a:r>
            <a:endParaRPr lang="ko-KR" altLang="en-US" dirty="0"/>
          </a:p>
        </p:txBody>
      </p:sp>
      <p:pic>
        <p:nvPicPr>
          <p:cNvPr id="67" name="그림 66" descr="1누가 살고 있을까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66232" y="4840088"/>
            <a:ext cx="466430" cy="30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266" y="2636912"/>
            <a:ext cx="8689736" cy="1296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231266" y="4005064"/>
            <a:ext cx="8689736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3131840" y="1120981"/>
            <a:ext cx="4630700" cy="13706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1628378" y="1120982"/>
            <a:ext cx="1372342" cy="1370631"/>
          </a:xfrm>
          <a:prstGeom prst="roundRect">
            <a:avLst/>
          </a:prstGeom>
          <a:solidFill>
            <a:srgbClr val="CBDCA8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19672" y="2082334"/>
            <a:ext cx="1500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A. 2</a:t>
            </a:r>
            <a:r>
              <a:rPr lang="ko-KR" altLang="en-US" sz="800" b="1" dirty="0" smtClean="0"/>
              <a:t>호 땅속 벌레를 찾아라</a:t>
            </a:r>
            <a:endParaRPr lang="en-US" altLang="ko-KR" sz="800" b="1" dirty="0" smtClean="0"/>
          </a:p>
          <a:p>
            <a:endParaRPr lang="ko-KR" altLang="en-US" sz="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49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동식물과 자연 </a:t>
            </a:r>
            <a:r>
              <a:rPr lang="en-US" altLang="ko-KR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- 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곤</a:t>
            </a:r>
            <a:r>
              <a:rPr lang="ko-KR" altLang="en-US" sz="1200" dirty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충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5576" y="6289575"/>
            <a:ext cx="1064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2</a:t>
            </a:r>
            <a:r>
              <a:rPr lang="ko-KR" altLang="en-US" sz="700" dirty="0" smtClean="0"/>
              <a:t>호 </a:t>
            </a:r>
            <a:r>
              <a:rPr lang="en-US" altLang="ko-KR" sz="700" dirty="0" smtClean="0"/>
              <a:t>1</a:t>
            </a:r>
            <a:r>
              <a:rPr lang="ko-KR" altLang="en-US" sz="700" dirty="0" smtClean="0"/>
              <a:t>단계</a:t>
            </a:r>
            <a:endParaRPr lang="en-US" altLang="ko-KR" sz="700" dirty="0"/>
          </a:p>
          <a:p>
            <a:r>
              <a:rPr lang="ko-KR" altLang="en-US" sz="700" dirty="0" smtClean="0"/>
              <a:t>달팽이를 돌봐요</a:t>
            </a:r>
            <a:endParaRPr lang="en-US" altLang="ko-KR" sz="7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733388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19672" y="6289575"/>
            <a:ext cx="10921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2</a:t>
            </a:r>
            <a:r>
              <a:rPr lang="ko-KR" altLang="en-US" sz="700" dirty="0" smtClean="0"/>
              <a:t>호 </a:t>
            </a:r>
            <a:r>
              <a:rPr lang="en-US" altLang="ko-KR" sz="700" dirty="0"/>
              <a:t>2</a:t>
            </a:r>
            <a:r>
              <a:rPr lang="ko-KR" altLang="en-US" sz="700" dirty="0" smtClean="0"/>
              <a:t>단계</a:t>
            </a:r>
            <a:endParaRPr lang="en-US" altLang="ko-KR" sz="700" dirty="0" smtClean="0"/>
          </a:p>
          <a:p>
            <a:r>
              <a:rPr lang="ko-KR" altLang="en-US" sz="700" dirty="0" smtClean="0"/>
              <a:t>나비</a:t>
            </a:r>
            <a:r>
              <a:rPr lang="en-US" altLang="ko-KR" sz="700" dirty="0" smtClean="0"/>
              <a:t> </a:t>
            </a:r>
            <a:r>
              <a:rPr lang="ko-KR" altLang="en-US" sz="700" dirty="0"/>
              <a:t>드로잉</a:t>
            </a:r>
            <a:endParaRPr lang="en-US" altLang="ko-KR" sz="700" dirty="0"/>
          </a:p>
          <a:p>
            <a:r>
              <a:rPr lang="en-US" altLang="ko-KR" sz="700" dirty="0"/>
              <a:t>(</a:t>
            </a:r>
            <a:r>
              <a:rPr lang="ko-KR" altLang="en-US" sz="700" dirty="0"/>
              <a:t>동영상</a:t>
            </a:r>
            <a:r>
              <a:rPr lang="en-US" altLang="ko-KR" sz="700" dirty="0"/>
              <a:t>)</a:t>
            </a:r>
            <a:endParaRPr lang="ko-KR" altLang="en-US" sz="700" dirty="0"/>
          </a:p>
        </p:txBody>
      </p:sp>
      <p:sp>
        <p:nvSpPr>
          <p:cNvPr id="33" name="TextBox 32"/>
          <p:cNvSpPr txBox="1"/>
          <p:nvPr/>
        </p:nvSpPr>
        <p:spPr>
          <a:xfrm>
            <a:off x="2195736" y="6289575"/>
            <a:ext cx="1092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2</a:t>
            </a:r>
            <a:r>
              <a:rPr lang="ko-KR" altLang="en-US" sz="700" dirty="0" smtClean="0"/>
              <a:t>호 </a:t>
            </a:r>
            <a:r>
              <a:rPr lang="en-US" altLang="ko-KR" sz="700" dirty="0"/>
              <a:t>2</a:t>
            </a:r>
            <a:r>
              <a:rPr lang="ko-KR" altLang="en-US" sz="700" dirty="0" smtClean="0"/>
              <a:t>단계</a:t>
            </a:r>
            <a:endParaRPr lang="en-US" altLang="ko-KR" sz="700" dirty="0" smtClean="0"/>
          </a:p>
          <a:p>
            <a:r>
              <a:rPr lang="ko-KR" altLang="en-US" sz="700" dirty="0" smtClean="0"/>
              <a:t>배추 애벌레 기르기</a:t>
            </a:r>
            <a:endParaRPr lang="ko-KR" altLang="en-US" sz="700" dirty="0"/>
          </a:p>
        </p:txBody>
      </p:sp>
      <p:sp>
        <p:nvSpPr>
          <p:cNvPr id="34" name="TextBox 33"/>
          <p:cNvSpPr txBox="1"/>
          <p:nvPr/>
        </p:nvSpPr>
        <p:spPr>
          <a:xfrm>
            <a:off x="3035792" y="6289575"/>
            <a:ext cx="10921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4</a:t>
            </a:r>
            <a:r>
              <a:rPr lang="ko-KR" altLang="en-US" sz="700" dirty="0" smtClean="0"/>
              <a:t>호 </a:t>
            </a:r>
            <a:r>
              <a:rPr lang="en-US" altLang="ko-KR" sz="700" dirty="0"/>
              <a:t>2</a:t>
            </a:r>
            <a:r>
              <a:rPr lang="ko-KR" altLang="en-US" sz="700" dirty="0" smtClean="0"/>
              <a:t>단계</a:t>
            </a:r>
            <a:endParaRPr lang="en-US" altLang="ko-KR" sz="700" dirty="0" smtClean="0"/>
          </a:p>
          <a:p>
            <a:r>
              <a:rPr lang="ko-KR" altLang="en-US" sz="700" dirty="0" smtClean="0"/>
              <a:t>애벌레</a:t>
            </a:r>
            <a:r>
              <a:rPr lang="en-US" altLang="ko-KR" sz="700" dirty="0" smtClean="0"/>
              <a:t> </a:t>
            </a:r>
            <a:r>
              <a:rPr lang="ko-KR" altLang="en-US" sz="700" dirty="0"/>
              <a:t>드로잉</a:t>
            </a:r>
            <a:endParaRPr lang="en-US" altLang="ko-KR" sz="700" dirty="0"/>
          </a:p>
          <a:p>
            <a:r>
              <a:rPr lang="en-US" altLang="ko-KR" sz="700" dirty="0"/>
              <a:t>(</a:t>
            </a:r>
            <a:r>
              <a:rPr lang="ko-KR" altLang="en-US" sz="700" dirty="0"/>
              <a:t>동영상</a:t>
            </a:r>
            <a:r>
              <a:rPr lang="en-US" altLang="ko-KR" sz="700" dirty="0"/>
              <a:t>)</a:t>
            </a:r>
            <a:endParaRPr lang="ko-KR" altLang="en-US" sz="700" dirty="0"/>
          </a:p>
        </p:txBody>
      </p:sp>
      <p:sp>
        <p:nvSpPr>
          <p:cNvPr id="35" name="TextBox 34"/>
          <p:cNvSpPr txBox="1"/>
          <p:nvPr/>
        </p:nvSpPr>
        <p:spPr>
          <a:xfrm>
            <a:off x="3707904" y="6289575"/>
            <a:ext cx="1092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7</a:t>
            </a:r>
            <a:r>
              <a:rPr lang="ko-KR" altLang="en-US" sz="700" dirty="0" smtClean="0"/>
              <a:t>호 </a:t>
            </a:r>
            <a:r>
              <a:rPr lang="en-US" altLang="ko-KR" sz="700" dirty="0" smtClean="0"/>
              <a:t>2</a:t>
            </a:r>
            <a:r>
              <a:rPr lang="ko-KR" altLang="en-US" sz="700" dirty="0" smtClean="0"/>
              <a:t>단계</a:t>
            </a:r>
            <a:endParaRPr lang="en-US" altLang="ko-KR" sz="700" dirty="0" smtClean="0"/>
          </a:p>
          <a:p>
            <a:r>
              <a:rPr lang="ko-KR" altLang="en-US" sz="700" dirty="0" smtClean="0"/>
              <a:t>잠자리</a:t>
            </a:r>
            <a:r>
              <a:rPr lang="en-US" altLang="ko-KR" sz="700" dirty="0" smtClean="0"/>
              <a:t> </a:t>
            </a:r>
            <a:r>
              <a:rPr lang="ko-KR" altLang="en-US" sz="700" dirty="0"/>
              <a:t>드로잉</a:t>
            </a:r>
            <a:endParaRPr lang="en-US" altLang="ko-KR" sz="700" dirty="0"/>
          </a:p>
          <a:p>
            <a:r>
              <a:rPr lang="en-US" altLang="ko-KR" sz="700" dirty="0" smtClean="0"/>
              <a:t>(</a:t>
            </a:r>
            <a:r>
              <a:rPr lang="ko-KR" altLang="en-US" sz="700" dirty="0" smtClean="0"/>
              <a:t>동영상</a:t>
            </a:r>
            <a:r>
              <a:rPr lang="en-US" altLang="ko-KR" sz="700" dirty="0"/>
              <a:t>)</a:t>
            </a:r>
            <a:endParaRPr lang="ko-KR" altLang="en-US" sz="700" dirty="0"/>
          </a:p>
          <a:p>
            <a:endParaRPr lang="ko-KR" altLang="en-US" sz="700" dirty="0"/>
          </a:p>
        </p:txBody>
      </p:sp>
      <p:sp>
        <p:nvSpPr>
          <p:cNvPr id="36" name="TextBox 35"/>
          <p:cNvSpPr txBox="1"/>
          <p:nvPr/>
        </p:nvSpPr>
        <p:spPr>
          <a:xfrm>
            <a:off x="4427984" y="6289575"/>
            <a:ext cx="1092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2</a:t>
            </a:r>
            <a:r>
              <a:rPr lang="ko-KR" altLang="en-US" sz="700" dirty="0" smtClean="0"/>
              <a:t>호 </a:t>
            </a:r>
            <a:r>
              <a:rPr lang="en-US" altLang="ko-KR" sz="700" dirty="0" smtClean="0"/>
              <a:t>3</a:t>
            </a:r>
            <a:r>
              <a:rPr lang="ko-KR" altLang="en-US" sz="700" dirty="0" smtClean="0"/>
              <a:t>단계</a:t>
            </a:r>
            <a:endParaRPr lang="en-US" altLang="ko-KR" sz="700" dirty="0" smtClean="0"/>
          </a:p>
          <a:p>
            <a:r>
              <a:rPr lang="ko-KR" altLang="en-US" sz="700" dirty="0" smtClean="0"/>
              <a:t>나비의 성장과정</a:t>
            </a:r>
            <a:endParaRPr lang="ko-KR" altLang="en-US" sz="700" dirty="0"/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486881" y="2082334"/>
            <a:ext cx="1275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E. 8</a:t>
            </a:r>
            <a:r>
              <a:rPr lang="ko-KR" altLang="en-US" sz="800" b="1" dirty="0" smtClean="0"/>
              <a:t>호 가을 곤충을 찾아라</a:t>
            </a:r>
            <a:endParaRPr lang="en-US" altLang="ko-KR" sz="800" b="1" dirty="0" smtClean="0"/>
          </a:p>
        </p:txBody>
      </p:sp>
      <p:sp>
        <p:nvSpPr>
          <p:cNvPr id="23" name="직사각형 22"/>
          <p:cNvSpPr/>
          <p:nvPr/>
        </p:nvSpPr>
        <p:spPr>
          <a:xfrm>
            <a:off x="2708924" y="2888794"/>
            <a:ext cx="611731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꿈틀꿈틀 지렁이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책을 보며 지렁이의 특징에 대해 이야기 나눕니다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땅속 벌레를 찾아라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교구를 이용하여 지렁이를 찾아보고 지렁이의 생김새를 관찰합니다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지렁이 외에 찾을 수 있는 땅속 벌레를 찾아보고 벌레의 특징에 대해 이야기 나눕니다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가을 곤충을 찾아라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교구를 활용하여 지렁이와 다른 곤충들의 차이점을 알아봅니다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739113" y="4370878"/>
            <a:ext cx="6181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올챙이와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개구리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’,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나비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교구를 통해 곤충과 동물의 성장과정에 대해 알아봅니다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개구리와 나비의 성장과정 중의 공통점과 차이점에 대해 이야기 나눠 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또 알을 낳지 않는 포유류와 개구리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나비의 성장과정의 차이점에 </a:t>
            </a:r>
            <a:r>
              <a:rPr lang="ko-KR" altLang="en-US" sz="1050" dirty="0" err="1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대애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생각해 보고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알을 낳는 동물과 알을 낳지 않는 동물을 구분해 볼 수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  <a:p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올챙이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개구리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나비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알 등이 함께 등장하는 이야기를 원아들과 함께 꾸며보고 </a:t>
            </a:r>
            <a:r>
              <a:rPr lang="ko-KR" altLang="en-US" sz="1050" dirty="0" err="1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동극으로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표현해봅니다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9" name="오각형 68"/>
          <p:cNvSpPr/>
          <p:nvPr/>
        </p:nvSpPr>
        <p:spPr>
          <a:xfrm>
            <a:off x="287952" y="2744924"/>
            <a:ext cx="1439512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A + B + E 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4" name="오각형 73"/>
          <p:cNvSpPr/>
          <p:nvPr/>
        </p:nvSpPr>
        <p:spPr>
          <a:xfrm>
            <a:off x="309642" y="4092184"/>
            <a:ext cx="1439512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 : C + D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83370" y="3058114"/>
            <a:ext cx="2272406" cy="80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대각선 방향의 모서리가 잘린 사각형 50"/>
          <p:cNvSpPr/>
          <p:nvPr/>
        </p:nvSpPr>
        <p:spPr>
          <a:xfrm>
            <a:off x="1926962" y="983913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2" name="대각선 방향의 모서리가 잘린 사각형 51"/>
          <p:cNvSpPr/>
          <p:nvPr/>
        </p:nvSpPr>
        <p:spPr>
          <a:xfrm>
            <a:off x="5059603" y="983913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309642" y="4370878"/>
            <a:ext cx="2272406" cy="80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30765" y="3247660"/>
            <a:ext cx="35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</a:t>
            </a:r>
            <a:endParaRPr lang="ko-KR" altLang="en-US" dirty="0"/>
          </a:p>
        </p:txBody>
      </p:sp>
      <p:pic>
        <p:nvPicPr>
          <p:cNvPr id="58" name="그림 57" descr="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1486" y="1374232"/>
            <a:ext cx="929119" cy="536826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46" y="1430929"/>
            <a:ext cx="1069489" cy="548520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78" y="1443751"/>
            <a:ext cx="984329" cy="573565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310" y="1412776"/>
            <a:ext cx="1104552" cy="576070"/>
          </a:xfrm>
          <a:prstGeom prst="rect">
            <a:avLst/>
          </a:prstGeom>
        </p:spPr>
      </p:pic>
      <p:pic>
        <p:nvPicPr>
          <p:cNvPr id="65" name="그림 64" descr="3가을 곤충을 찾아라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63867" y="1413825"/>
            <a:ext cx="1054657" cy="623539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3238943" y="2082334"/>
            <a:ext cx="100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B. 2</a:t>
            </a:r>
            <a:r>
              <a:rPr lang="ko-KR" altLang="en-US" sz="800" b="1" dirty="0" smtClean="0"/>
              <a:t>호 지렁이            </a:t>
            </a:r>
            <a:endParaRPr lang="en-US" altLang="ko-KR" sz="800" b="1" dirty="0" smtClean="0"/>
          </a:p>
        </p:txBody>
      </p:sp>
      <p:sp>
        <p:nvSpPr>
          <p:cNvPr id="67" name="TextBox 66"/>
          <p:cNvSpPr txBox="1"/>
          <p:nvPr/>
        </p:nvSpPr>
        <p:spPr>
          <a:xfrm>
            <a:off x="4375678" y="2060848"/>
            <a:ext cx="1003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C. 2</a:t>
            </a:r>
            <a:r>
              <a:rPr lang="ko-KR" altLang="en-US" sz="800" b="1" dirty="0" smtClean="0"/>
              <a:t>호 올챙이와 개구리 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73731" y="2082334"/>
            <a:ext cx="100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D. 2</a:t>
            </a:r>
            <a:r>
              <a:rPr lang="ko-KR" altLang="en-US" sz="800" b="1" dirty="0" smtClean="0"/>
              <a:t>호 나</a:t>
            </a:r>
            <a:r>
              <a:rPr lang="ko-KR" altLang="en-US" sz="800" b="1" dirty="0"/>
              <a:t>비</a:t>
            </a:r>
            <a:endParaRPr lang="en-US" altLang="ko-KR" sz="800" b="1" dirty="0" smtClean="0"/>
          </a:p>
        </p:txBody>
      </p:sp>
      <p:pic>
        <p:nvPicPr>
          <p:cNvPr id="70" name="그림 69" descr="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504" y="3265707"/>
            <a:ext cx="505611" cy="292131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76" y="3276928"/>
            <a:ext cx="577304" cy="296088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620628" y="3241729"/>
            <a:ext cx="35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</a:t>
            </a:r>
            <a:endParaRPr lang="ko-KR" altLang="en-US" dirty="0"/>
          </a:p>
        </p:txBody>
      </p:sp>
      <p:pic>
        <p:nvPicPr>
          <p:cNvPr id="73" name="그림 72" descr="3가을 곤충을 찾아라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07704" y="3302664"/>
            <a:ext cx="516076" cy="305117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9" y="4566833"/>
            <a:ext cx="705381" cy="411023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73" y="4582118"/>
            <a:ext cx="792234" cy="413183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088986" y="4582118"/>
            <a:ext cx="35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</a:t>
            </a:r>
            <a:endParaRPr lang="ko-KR" altLang="en-US" dirty="0"/>
          </a:p>
        </p:txBody>
      </p:sp>
      <p:pic>
        <p:nvPicPr>
          <p:cNvPr id="81" name="그림 8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21" y="5890786"/>
            <a:ext cx="611343" cy="428625"/>
          </a:xfrm>
          <a:prstGeom prst="rect">
            <a:avLst/>
          </a:prstGeom>
        </p:spPr>
      </p:pic>
      <p:pic>
        <p:nvPicPr>
          <p:cNvPr id="82" name="그림 8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60" y="5872568"/>
            <a:ext cx="594590" cy="454008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15" y="5812225"/>
            <a:ext cx="419100" cy="537381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2115" y="5780835"/>
            <a:ext cx="422993" cy="619125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49" y="5869375"/>
            <a:ext cx="664259" cy="476250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400" y="5859850"/>
            <a:ext cx="633736" cy="447675"/>
          </a:xfrm>
          <a:prstGeom prst="rect">
            <a:avLst/>
          </a:prstGeom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0369" y="5787907"/>
            <a:ext cx="446659" cy="59055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148064" y="6289575"/>
            <a:ext cx="1092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3</a:t>
            </a:r>
            <a:r>
              <a:rPr lang="ko-KR" altLang="en-US" sz="700" dirty="0" smtClean="0"/>
              <a:t>호 </a:t>
            </a:r>
            <a:r>
              <a:rPr lang="en-US" altLang="ko-KR" sz="700" dirty="0" smtClean="0"/>
              <a:t>3</a:t>
            </a:r>
            <a:r>
              <a:rPr lang="ko-KR" altLang="en-US" sz="700" dirty="0" smtClean="0"/>
              <a:t>단계</a:t>
            </a:r>
            <a:endParaRPr lang="en-US" altLang="ko-KR" sz="700" dirty="0" smtClean="0"/>
          </a:p>
          <a:p>
            <a:r>
              <a:rPr lang="ko-KR" altLang="en-US" sz="700" dirty="0" smtClean="0"/>
              <a:t>벌</a:t>
            </a:r>
            <a:r>
              <a:rPr lang="en-US" altLang="ko-KR" sz="700" dirty="0" smtClean="0"/>
              <a:t> </a:t>
            </a:r>
            <a:r>
              <a:rPr lang="ko-KR" altLang="en-US" sz="700" dirty="0"/>
              <a:t>드로잉</a:t>
            </a:r>
            <a:endParaRPr lang="en-US" altLang="ko-KR" sz="700" dirty="0"/>
          </a:p>
          <a:p>
            <a:r>
              <a:rPr lang="en-US" altLang="ko-KR" sz="700" dirty="0"/>
              <a:t>(</a:t>
            </a:r>
            <a:r>
              <a:rPr lang="ko-KR" altLang="en-US" sz="700" dirty="0"/>
              <a:t>동영상</a:t>
            </a:r>
            <a:r>
              <a:rPr lang="en-US" altLang="ko-KR" sz="700" dirty="0"/>
              <a:t>)</a:t>
            </a:r>
            <a:endParaRPr lang="ko-KR" altLang="en-US" sz="700" dirty="0"/>
          </a:p>
          <a:p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4299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모서리가 둥근 직사각형 44"/>
          <p:cNvSpPr/>
          <p:nvPr/>
        </p:nvSpPr>
        <p:spPr>
          <a:xfrm>
            <a:off x="3402566" y="1106656"/>
            <a:ext cx="2450423" cy="1370631"/>
          </a:xfrm>
          <a:prstGeom prst="roundRect">
            <a:avLst/>
          </a:prstGeom>
          <a:solidFill>
            <a:srgbClr val="CBDCA8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1201222" y="1122265"/>
            <a:ext cx="1884882" cy="1369347"/>
          </a:xfrm>
          <a:prstGeom prst="roundRect">
            <a:avLst/>
          </a:prstGeom>
          <a:solidFill>
            <a:srgbClr val="FFFFCC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31266" y="2636912"/>
            <a:ext cx="8689736" cy="1296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231266" y="4005064"/>
            <a:ext cx="8689736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6223994" y="1120981"/>
            <a:ext cx="1372342" cy="13706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20983" y="2082334"/>
            <a:ext cx="1656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A. 2</a:t>
            </a:r>
            <a:r>
              <a:rPr lang="ko-KR" altLang="en-US" sz="800" b="1" dirty="0" smtClean="0"/>
              <a:t>호 해바라기야</a:t>
            </a:r>
            <a:r>
              <a:rPr lang="en-US" altLang="ko-KR" sz="800" b="1" dirty="0" smtClean="0"/>
              <a:t>, </a:t>
            </a:r>
            <a:r>
              <a:rPr lang="ko-KR" altLang="en-US" sz="800" b="1" dirty="0" smtClean="0"/>
              <a:t>고마워</a:t>
            </a:r>
            <a:endParaRPr lang="ko-KR" altLang="en-US" sz="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44008" y="2082334"/>
            <a:ext cx="1500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C. 2</a:t>
            </a:r>
            <a:r>
              <a:rPr lang="ko-KR" altLang="en-US" sz="800" b="1" dirty="0" smtClean="0"/>
              <a:t>호 나뭇잎 관찰하기</a:t>
            </a:r>
            <a:endParaRPr lang="en-US" altLang="ko-KR" sz="800" b="1" dirty="0" smtClean="0"/>
          </a:p>
          <a:p>
            <a:endParaRPr lang="ko-KR" altLang="en-US" sz="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49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동식물과 자연 </a:t>
            </a:r>
            <a:r>
              <a:rPr lang="en-US" altLang="ko-KR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- 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식물</a:t>
            </a:r>
            <a:endParaRPr lang="ko-KR" altLang="en-US" sz="1200" dirty="0">
              <a:solidFill>
                <a:srgbClr val="0070C0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5576" y="6289575"/>
            <a:ext cx="1064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5</a:t>
            </a:r>
            <a:r>
              <a:rPr lang="ko-KR" altLang="en-US" sz="700" dirty="0" smtClean="0"/>
              <a:t>호 </a:t>
            </a:r>
            <a:r>
              <a:rPr lang="en-US" altLang="ko-KR" sz="700" dirty="0"/>
              <a:t>2</a:t>
            </a:r>
            <a:r>
              <a:rPr lang="ko-KR" altLang="en-US" sz="700" dirty="0" smtClean="0"/>
              <a:t>단계</a:t>
            </a:r>
            <a:endParaRPr lang="en-US" altLang="ko-KR" sz="700" dirty="0" smtClean="0"/>
          </a:p>
          <a:p>
            <a:r>
              <a:rPr lang="ko-KR" altLang="en-US" sz="700" dirty="0" smtClean="0"/>
              <a:t>여름 꽃</a:t>
            </a:r>
            <a:endParaRPr lang="ko-KR" altLang="en-US" sz="700" dirty="0"/>
          </a:p>
        </p:txBody>
      </p:sp>
      <p:sp>
        <p:nvSpPr>
          <p:cNvPr id="25" name="TextBox 24"/>
          <p:cNvSpPr txBox="1"/>
          <p:nvPr/>
        </p:nvSpPr>
        <p:spPr>
          <a:xfrm>
            <a:off x="733388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64202" y="6289575"/>
            <a:ext cx="759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1</a:t>
            </a:r>
            <a:r>
              <a:rPr lang="ko-KR" altLang="en-US" sz="700" dirty="0" smtClean="0"/>
              <a:t>호 </a:t>
            </a:r>
            <a:r>
              <a:rPr lang="en-US" altLang="ko-KR" sz="700" dirty="0" smtClean="0"/>
              <a:t>3</a:t>
            </a:r>
            <a:r>
              <a:rPr lang="ko-KR" altLang="en-US" sz="700" dirty="0" smtClean="0"/>
              <a:t>단계</a:t>
            </a:r>
            <a:endParaRPr lang="en-US" altLang="ko-KR" sz="700" dirty="0" smtClean="0"/>
          </a:p>
          <a:p>
            <a:r>
              <a:rPr lang="ko-KR" altLang="en-US" sz="700" dirty="0" smtClean="0"/>
              <a:t>나뭇잎의 종류</a:t>
            </a:r>
            <a:endParaRPr lang="en-US" altLang="ko-KR" sz="700" dirty="0" smtClean="0"/>
          </a:p>
          <a:p>
            <a:r>
              <a:rPr lang="en-US" altLang="ko-KR" sz="700" dirty="0" smtClean="0"/>
              <a:t>(</a:t>
            </a:r>
            <a:r>
              <a:rPr lang="ko-KR" altLang="en-US" sz="700" dirty="0" smtClean="0"/>
              <a:t>동영상</a:t>
            </a:r>
            <a:r>
              <a:rPr lang="en-US" altLang="ko-KR" sz="700" dirty="0" smtClean="0"/>
              <a:t>)</a:t>
            </a:r>
            <a:endParaRPr lang="ko-KR" altLang="en-US" sz="700" dirty="0"/>
          </a:p>
        </p:txBody>
      </p:sp>
      <p:sp>
        <p:nvSpPr>
          <p:cNvPr id="33" name="TextBox 32"/>
          <p:cNvSpPr txBox="1"/>
          <p:nvPr/>
        </p:nvSpPr>
        <p:spPr>
          <a:xfrm>
            <a:off x="2051720" y="6289575"/>
            <a:ext cx="10921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/>
              <a:t>3</a:t>
            </a:r>
            <a:r>
              <a:rPr lang="ko-KR" altLang="en-US" sz="700" dirty="0" smtClean="0"/>
              <a:t>호 </a:t>
            </a:r>
            <a:r>
              <a:rPr lang="en-US" altLang="ko-KR" sz="700" dirty="0"/>
              <a:t>1</a:t>
            </a:r>
            <a:r>
              <a:rPr lang="ko-KR" altLang="en-US" sz="700" dirty="0" smtClean="0"/>
              <a:t>단계</a:t>
            </a:r>
            <a:endParaRPr lang="en-US" altLang="ko-KR" sz="700" dirty="0" smtClean="0"/>
          </a:p>
          <a:p>
            <a:r>
              <a:rPr lang="ko-KR" altLang="en-US" sz="700" dirty="0" smtClean="0"/>
              <a:t>나뭇</a:t>
            </a:r>
            <a:r>
              <a:rPr lang="ko-KR" altLang="en-US" sz="700" dirty="0"/>
              <a:t>잎</a:t>
            </a:r>
            <a:r>
              <a:rPr lang="en-US" altLang="ko-KR" sz="700" dirty="0" smtClean="0"/>
              <a:t> </a:t>
            </a:r>
            <a:r>
              <a:rPr lang="ko-KR" altLang="en-US" sz="700" dirty="0" smtClean="0"/>
              <a:t>드로잉</a:t>
            </a:r>
            <a:endParaRPr lang="en-US" altLang="ko-KR" sz="700" dirty="0" smtClean="0"/>
          </a:p>
          <a:p>
            <a:r>
              <a:rPr lang="en-US" altLang="ko-KR" sz="700" dirty="0" smtClean="0"/>
              <a:t>(</a:t>
            </a:r>
            <a:r>
              <a:rPr lang="ko-KR" altLang="en-US" sz="700" dirty="0" smtClean="0"/>
              <a:t>동영상</a:t>
            </a:r>
            <a:r>
              <a:rPr lang="en-US" altLang="ko-KR" sz="700" dirty="0" smtClean="0"/>
              <a:t>)</a:t>
            </a:r>
            <a:endParaRPr lang="ko-KR" altLang="en-US" sz="700" dirty="0"/>
          </a:p>
        </p:txBody>
      </p:sp>
      <p:sp>
        <p:nvSpPr>
          <p:cNvPr id="34" name="TextBox 33"/>
          <p:cNvSpPr txBox="1"/>
          <p:nvPr/>
        </p:nvSpPr>
        <p:spPr>
          <a:xfrm>
            <a:off x="2857191" y="6289575"/>
            <a:ext cx="10921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2</a:t>
            </a:r>
            <a:r>
              <a:rPr lang="ko-KR" altLang="en-US" sz="700" dirty="0" smtClean="0"/>
              <a:t>호 </a:t>
            </a:r>
            <a:r>
              <a:rPr lang="en-US" altLang="ko-KR" sz="700" dirty="0" smtClean="0"/>
              <a:t>3</a:t>
            </a:r>
            <a:r>
              <a:rPr lang="ko-KR" altLang="en-US" sz="700" dirty="0" smtClean="0"/>
              <a:t>단계</a:t>
            </a:r>
            <a:endParaRPr lang="en-US" altLang="ko-KR" sz="700" dirty="0" smtClean="0"/>
          </a:p>
          <a:p>
            <a:r>
              <a:rPr lang="ko-KR" altLang="en-US" sz="700" dirty="0" smtClean="0"/>
              <a:t>나무 드로잉</a:t>
            </a:r>
            <a:endParaRPr lang="en-US" altLang="ko-KR" sz="700" dirty="0" smtClean="0"/>
          </a:p>
          <a:p>
            <a:r>
              <a:rPr lang="en-US" altLang="ko-KR" sz="700" dirty="0" smtClean="0"/>
              <a:t>(</a:t>
            </a:r>
            <a:r>
              <a:rPr lang="ko-KR" altLang="en-US" sz="700" dirty="0" smtClean="0"/>
              <a:t>동영상</a:t>
            </a:r>
            <a:r>
              <a:rPr lang="en-US" altLang="ko-KR" sz="700" dirty="0" smtClean="0"/>
              <a:t>)</a:t>
            </a:r>
            <a:endParaRPr lang="ko-KR" altLang="en-US" sz="700" dirty="0"/>
          </a:p>
        </p:txBody>
      </p:sp>
      <p:sp>
        <p:nvSpPr>
          <p:cNvPr id="35" name="TextBox 34"/>
          <p:cNvSpPr txBox="1"/>
          <p:nvPr/>
        </p:nvSpPr>
        <p:spPr>
          <a:xfrm>
            <a:off x="3748293" y="6289575"/>
            <a:ext cx="1092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5</a:t>
            </a:r>
            <a:r>
              <a:rPr lang="ko-KR" altLang="en-US" sz="700" dirty="0" smtClean="0"/>
              <a:t>호 </a:t>
            </a:r>
            <a:r>
              <a:rPr lang="en-US" altLang="ko-KR" sz="700" dirty="0" smtClean="0"/>
              <a:t>2</a:t>
            </a:r>
            <a:r>
              <a:rPr lang="ko-KR" altLang="en-US" sz="700" dirty="0" smtClean="0"/>
              <a:t>단계</a:t>
            </a:r>
            <a:endParaRPr lang="en-US" altLang="ko-KR" sz="700" dirty="0" smtClean="0"/>
          </a:p>
          <a:p>
            <a:r>
              <a:rPr lang="ko-KR" altLang="en-US" sz="700" dirty="0" smtClean="0"/>
              <a:t>꽃</a:t>
            </a:r>
            <a:r>
              <a:rPr lang="en-US" altLang="ko-KR" sz="700" dirty="0" smtClean="0"/>
              <a:t> </a:t>
            </a:r>
            <a:r>
              <a:rPr lang="ko-KR" altLang="en-US" sz="700" dirty="0" smtClean="0"/>
              <a:t>드로잉</a:t>
            </a:r>
            <a:endParaRPr lang="ko-KR" altLang="en-US" sz="700" dirty="0"/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300192" y="2082334"/>
            <a:ext cx="12756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D. 2</a:t>
            </a:r>
            <a:r>
              <a:rPr lang="ko-KR" altLang="en-US" sz="800" b="1" dirty="0" smtClean="0"/>
              <a:t>호 누구의 씨앗일까</a:t>
            </a:r>
            <a:r>
              <a:rPr lang="en-US" altLang="ko-KR" sz="800" b="1" dirty="0" smtClean="0"/>
              <a:t>?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2708924" y="2888794"/>
            <a:ext cx="611731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누구의 씨앗일까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씨앗카드에서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해바라기야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고마워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해바라기 씨앗 모양과 해바라기 꽃을 찾아봅니다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꽃을 피워요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교구를 활용하여 해바라기 씨앗이 꽃이 되는 과정에 대해 알아봅니다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누구의 씨앗일까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?’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에 있는 다양한 씨앗들이 꽃이 되는 과정을 이야기해보고 씨앗이 꽃이 되는 과정을 그림으로 그려봅니다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739113" y="4370878"/>
            <a:ext cx="6181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나뭇잎 관찰하기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탁본에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있는 나뭇잎 중 해바라기 잎과 비슷한 잎의 모양을 찾아봅니다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여러 가지 형태의 나뭇잎을 보며 차이점과 공통점에 대해 이야기 나눕니다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해바라기야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고마워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잎 모양 장갑을 이용하여 탁본을 떠보고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탁본 그림을 배경으로 다양한 해바라기 그림을 그려봅니다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여러 원아들이 함께 커다란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종이에 여러 가지 잎 모양 탁본을 뜨고 그림을 그려 멋진 꽃밭 그림을 그려볼 수도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9" name="오각형 68"/>
          <p:cNvSpPr/>
          <p:nvPr/>
        </p:nvSpPr>
        <p:spPr>
          <a:xfrm>
            <a:off x="287952" y="2744924"/>
            <a:ext cx="1439512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A + B + D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4" name="오각형 73"/>
          <p:cNvSpPr/>
          <p:nvPr/>
        </p:nvSpPr>
        <p:spPr>
          <a:xfrm>
            <a:off x="309642" y="4092184"/>
            <a:ext cx="1439512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 : B + C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6" name="대각선 방향의 모서리가 잘린 사각형 75"/>
          <p:cNvSpPr/>
          <p:nvPr/>
        </p:nvSpPr>
        <p:spPr>
          <a:xfrm>
            <a:off x="1756076" y="983913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D3B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83370" y="3058114"/>
            <a:ext cx="2272406" cy="80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대각선 방향의 모서리가 잘린 사각형 50"/>
          <p:cNvSpPr/>
          <p:nvPr/>
        </p:nvSpPr>
        <p:spPr>
          <a:xfrm>
            <a:off x="4240190" y="983913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2" name="대각선 방향의 모서리가 잘린 사각형 51"/>
          <p:cNvSpPr/>
          <p:nvPr/>
        </p:nvSpPr>
        <p:spPr>
          <a:xfrm>
            <a:off x="6522578" y="983913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309642" y="4370878"/>
            <a:ext cx="2272406" cy="80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28877" y="3247660"/>
            <a:ext cx="201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      +</a:t>
            </a:r>
            <a:endParaRPr lang="ko-KR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104248" y="4571836"/>
            <a:ext cx="113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      </a:t>
            </a:r>
            <a:endParaRPr lang="ko-KR" altLang="en-US" dirty="0"/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105" y="1339017"/>
            <a:ext cx="780556" cy="588773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93" y="1427500"/>
            <a:ext cx="942526" cy="487476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29" y="1436193"/>
            <a:ext cx="898314" cy="420225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56" y="1425576"/>
            <a:ext cx="1084021" cy="48939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503744" y="2082334"/>
            <a:ext cx="1500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B. 2</a:t>
            </a:r>
            <a:r>
              <a:rPr lang="ko-KR" altLang="en-US" sz="800" b="1" dirty="0" smtClean="0"/>
              <a:t>호 꽃을 피워요 </a:t>
            </a:r>
            <a:endParaRPr lang="en-US" altLang="ko-KR" sz="800" b="1" dirty="0" smtClean="0"/>
          </a:p>
          <a:p>
            <a:endParaRPr lang="ko-KR" altLang="en-US" sz="800" b="1" dirty="0"/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97" y="3192799"/>
            <a:ext cx="564695" cy="425949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89" y="3284984"/>
            <a:ext cx="646887" cy="292048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28" y="3310138"/>
            <a:ext cx="577889" cy="298885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03009"/>
            <a:ext cx="564695" cy="425949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76" y="4635786"/>
            <a:ext cx="652812" cy="305381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50" y="5885476"/>
            <a:ext cx="526067" cy="372169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15834" y="5822157"/>
            <a:ext cx="352424" cy="498807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75660" y="5849163"/>
            <a:ext cx="628650" cy="444794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946572" y="5845323"/>
            <a:ext cx="640627" cy="452475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729463" y="5857248"/>
            <a:ext cx="614493" cy="4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771</Words>
  <Application>Microsoft Office PowerPoint</Application>
  <PresentationFormat>화면 슬라이드 쇼(4:3)</PresentationFormat>
  <Paragraphs>108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1" baseType="lpstr">
      <vt:lpstr>굴림</vt:lpstr>
      <vt:lpstr>Arial</vt:lpstr>
      <vt:lpstr>맑은 고딕</vt:lpstr>
      <vt:lpstr>한컴 바겐세일 B</vt:lpstr>
      <vt:lpstr>HY동녘M</vt:lpstr>
      <vt:lpstr>휴먼매직체</vt:lpstr>
      <vt:lpstr>HY산B</vt:lpstr>
      <vt:lpstr>Office 테마</vt:lpstr>
      <vt:lpstr>PowerPoint 프레젠테이션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A103</dc:creator>
  <cp:lastModifiedBy>A103</cp:lastModifiedBy>
  <cp:revision>68</cp:revision>
  <cp:lastPrinted>2015-01-02T09:00:59Z</cp:lastPrinted>
  <dcterms:created xsi:type="dcterms:W3CDTF">2014-12-10T08:55:26Z</dcterms:created>
  <dcterms:modified xsi:type="dcterms:W3CDTF">2015-01-08T01:07:17Z</dcterms:modified>
</cp:coreProperties>
</file>